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EE553-7D3C-4083-AF70-43F08E9991FB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35044-EA56-4ABF-9C61-4CFB0F054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48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35044-EA56-4ABF-9C61-4CFB0F0544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86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35044-EA56-4ABF-9C61-4CFB0F0544F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0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6686B9-2CF7-4C77-949B-74A0E2C0D798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1BFEB1-DA64-40F2-802F-256ABBD29AF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englishrussia.com/vladimirskaya_from_above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268477" cy="550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851648" cy="1283568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effectLst/>
              </a:rPr>
              <a:t>L</a:t>
            </a:r>
            <a:r>
              <a:rPr lang="en-US" sz="6600" dirty="0" smtClean="0">
                <a:effectLst/>
              </a:rPr>
              <a:t>a </a:t>
            </a:r>
            <a:r>
              <a:rPr lang="fr-FR" sz="6600" dirty="0">
                <a:effectLst/>
              </a:rPr>
              <a:t>région de </a:t>
            </a:r>
            <a:r>
              <a:rPr lang="fr-FR" sz="6600" dirty="0" smtClean="0">
                <a:effectLst/>
              </a:rPr>
              <a:t>Vladimir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509452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712968" cy="2076840"/>
          </a:xfrm>
        </p:spPr>
        <p:txBody>
          <a:bodyPr>
            <a:noAutofit/>
          </a:bodyPr>
          <a:lstStyle/>
          <a:p>
            <a:pPr lvl="0"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Comment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s’appelle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natale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d’Ilya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preux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épopée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Alexandrov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Mourom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Vladimir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11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685" y="40466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6562700" cy="291257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3200" dirty="0"/>
              <a:t> </a:t>
            </a:r>
            <a:r>
              <a:rPr lang="en-US" sz="3200" dirty="0" err="1"/>
              <a:t>Mourom</a:t>
            </a:r>
            <a:r>
              <a:rPr lang="en-US" sz="3200" dirty="0"/>
              <a:t> </a:t>
            </a:r>
            <a:r>
              <a:rPr lang="en-US" sz="3200" dirty="0" err="1"/>
              <a:t>est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des </a:t>
            </a:r>
            <a:r>
              <a:rPr lang="fr-FR" sz="3200" dirty="0"/>
              <a:t>villes annciennes russe, dont sa première mention était dans les chroniques en 862. A Mourom dans le parc de la ville on peut voir la statue d’Ilya Mouromets de 20 </a:t>
            </a:r>
            <a:r>
              <a:rPr lang="en-US" sz="3200" dirty="0" err="1"/>
              <a:t>mètres</a:t>
            </a:r>
            <a:r>
              <a:rPr lang="en-US" sz="3200" dirty="0"/>
              <a:t> </a:t>
            </a:r>
            <a:r>
              <a:rPr lang="en-US" sz="3200" dirty="0" err="1"/>
              <a:t>d’hauteur</a:t>
            </a:r>
            <a:r>
              <a:rPr lang="fr-FR" sz="3200" dirty="0"/>
              <a:t>. </a:t>
            </a:r>
            <a:endParaRPr lang="ru-RU" sz="3200" dirty="0"/>
          </a:p>
        </p:txBody>
      </p:sp>
      <p:pic>
        <p:nvPicPr>
          <p:cNvPr id="6146" name="Picture 2" descr="C:\Users\lalentine\Desktop\Новая папка\murom-panor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6562700" cy="229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alentine\Desktop\Новая папка\tombstoun_5_il_ja_murom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228" y="1428571"/>
            <a:ext cx="2176884" cy="300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317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Autofit/>
          </a:bodyPr>
          <a:lstStyle/>
          <a:p>
            <a:pPr lvl="0"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gloire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militaire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trouve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à bord de la rivière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Kliazma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Kovrov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4800" dirty="0"/>
              <a:t>Gus-</a:t>
            </a:r>
            <a:r>
              <a:rPr lang="en-US" sz="4800" dirty="0" err="1"/>
              <a:t>Hrustalny</a:t>
            </a:r>
            <a:endParaRPr lang="en-US" sz="4800" dirty="0"/>
          </a:p>
          <a:p>
            <a:pPr mar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Alexandrov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60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en-US" dirty="0"/>
              <a:t>Le </a:t>
            </a:r>
            <a:r>
              <a:rPr lang="fr-FR" dirty="0"/>
              <a:t>village Epifanovka, qui était sur la place de Kovrov, a été fondée au XII siècle. Kovrov a reçu le statut de la ville en 1778. Dans la ville fonctionne l’usine de V.A. Degtyarev, un armurier célèbre, qui vivait et travaillait à Kovrov. </a:t>
            </a:r>
            <a:r>
              <a:rPr lang="fr-FR" dirty="0" smtClean="0"/>
              <a:t>L’usine </a:t>
            </a:r>
            <a:r>
              <a:rPr lang="fr-FR" dirty="0"/>
              <a:t>émetait l’arme pendant la Seconde Guerre mondiale et jouait </a:t>
            </a:r>
            <a:r>
              <a:rPr lang="fr-FR" dirty="0" smtClean="0"/>
              <a:t>le </a:t>
            </a:r>
            <a:r>
              <a:rPr lang="fr-FR" dirty="0"/>
              <a:t>rôle important pour les combats. Voil</a:t>
            </a:r>
            <a:r>
              <a:rPr lang="en-US" dirty="0"/>
              <a:t>à</a:t>
            </a:r>
            <a:r>
              <a:rPr lang="fr-FR" dirty="0"/>
              <a:t> pourquoi en 2011 on a </a:t>
            </a:r>
            <a:r>
              <a:rPr lang="en-US" dirty="0" err="1"/>
              <a:t>attribué</a:t>
            </a:r>
            <a:r>
              <a:rPr lang="fr-FR" dirty="0"/>
              <a:t> à </a:t>
            </a:r>
            <a:r>
              <a:rPr lang="en-US" dirty="0"/>
              <a:t>K</a:t>
            </a:r>
            <a:r>
              <a:rPr lang="fr-FR" dirty="0"/>
              <a:t>ovrov le statut </a:t>
            </a:r>
            <a:r>
              <a:rPr lang="en-US" dirty="0" smtClean="0"/>
              <a:t>«</a:t>
            </a:r>
            <a:r>
              <a:rPr lang="fr-FR" dirty="0" smtClean="0"/>
              <a:t>La </a:t>
            </a:r>
            <a:r>
              <a:rPr lang="fr-FR" dirty="0"/>
              <a:t>Ville de la gloire militaire</a:t>
            </a:r>
            <a:r>
              <a:rPr lang="en-US" dirty="0"/>
              <a:t>»</a:t>
            </a:r>
            <a:r>
              <a:rPr lang="fr-FR" dirty="0" smtClean="0"/>
              <a:t>.</a:t>
            </a:r>
            <a:endParaRPr lang="ru-RU" dirty="0"/>
          </a:p>
        </p:txBody>
      </p:sp>
      <p:pic>
        <p:nvPicPr>
          <p:cNvPr id="7170" name="Picture 2" descr="C:\Users\lalentine\Desktop\Новая папка\e4d1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81128"/>
            <a:ext cx="3240211" cy="215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alentine\Desktop\Новая папка\ковр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81128"/>
            <a:ext cx="3312368" cy="220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160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568952" cy="144016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le centre de la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du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Russie: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Viazniki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Alexandrov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4800" dirty="0"/>
              <a:t>Gus-</a:t>
            </a:r>
            <a:r>
              <a:rPr lang="en-US" sz="4800" dirty="0" err="1"/>
              <a:t>Hrustalny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20696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12954"/>
            <a:ext cx="8352928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de l’Usine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2800" dirty="0" smtClean="0"/>
              <a:t>Gus-</a:t>
            </a:r>
            <a:r>
              <a:rPr lang="en-US" sz="2800" dirty="0" err="1" smtClean="0"/>
              <a:t>Hrustalny</a:t>
            </a:r>
            <a:r>
              <a:rPr lang="en-US" sz="2800" dirty="0" smtClean="0"/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commencait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1756. La ville </a:t>
            </a:r>
            <a:r>
              <a:rPr lang="en-US" sz="2800" dirty="0" smtClean="0"/>
              <a:t>Gus-</a:t>
            </a:r>
            <a:r>
              <a:rPr lang="en-US" sz="2800" dirty="0" err="1" smtClean="0"/>
              <a:t>Hrustalny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été fondée à la fois. L’usine de cristal est l’entreprise principale de la ville. Le musée de cristal se trouve dans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ancienne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cathédrale de Saint-Georges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où sont exposés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 articles de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différentes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époques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lalentine\Desktop\Новая папка\gyshrystalnij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60559"/>
            <a:ext cx="4752528" cy="26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lalentine\Desktop\Новая папка\2165146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60559"/>
            <a:ext cx="3682380" cy="243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185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568952" cy="1572784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Nommez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qui se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trouve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Anneau d’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831704"/>
          </a:xfrm>
        </p:spPr>
        <p:txBody>
          <a:bodyPr/>
          <a:lstStyle/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Alexandrov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Lakinsk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Viazniki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569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250163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fr-FR" dirty="0"/>
              <a:t>première </a:t>
            </a:r>
            <a:r>
              <a:rPr lang="en-US" dirty="0" err="1"/>
              <a:t>colonie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le site de la </a:t>
            </a:r>
            <a:r>
              <a:rPr lang="en-US" dirty="0" err="1"/>
              <a:t>ville</a:t>
            </a:r>
            <a:r>
              <a:rPr lang="en-US" dirty="0"/>
              <a:t> a </a:t>
            </a:r>
            <a:r>
              <a:rPr lang="fr-FR" dirty="0"/>
              <a:t>apparu au </a:t>
            </a:r>
            <a:r>
              <a:rPr lang="en-US" dirty="0"/>
              <a:t>XIII </a:t>
            </a:r>
            <a:r>
              <a:rPr lang="fr-FR" dirty="0"/>
              <a:t>siècle et s’appellait Grand Sloboda. Le Kremlin d’Alexandrov est la curiosité principale de la ville. En outre, dans la ville se trouvent plusieurs églises frappant par sa beauté</a:t>
            </a:r>
            <a:r>
              <a:rPr lang="fr-FR" dirty="0" smtClean="0"/>
              <a:t>.</a:t>
            </a:r>
            <a:r>
              <a:rPr lang="en-US" dirty="0"/>
              <a:t> </a:t>
            </a:r>
            <a:r>
              <a:rPr lang="en-US" dirty="0" smtClean="0"/>
              <a:t>À </a:t>
            </a:r>
            <a:r>
              <a:rPr lang="en-US" dirty="0" err="1" smtClean="0"/>
              <a:t>Alexandrov</a:t>
            </a:r>
            <a:r>
              <a:rPr lang="en-US" dirty="0" smtClean="0"/>
              <a:t> </a:t>
            </a:r>
            <a:r>
              <a:rPr lang="en-US" dirty="0" err="1"/>
              <a:t>il</a:t>
            </a:r>
            <a:r>
              <a:rPr lang="en-US" dirty="0"/>
              <a:t> y a le </a:t>
            </a:r>
            <a:r>
              <a:rPr lang="en-US" dirty="0" err="1"/>
              <a:t>Musée</a:t>
            </a:r>
            <a:r>
              <a:rPr lang="en-US" dirty="0"/>
              <a:t> </a:t>
            </a:r>
            <a:r>
              <a:rPr lang="en-US" dirty="0" err="1"/>
              <a:t>d’Art</a:t>
            </a:r>
            <a:r>
              <a:rPr lang="en-US" dirty="0"/>
              <a:t> et le </a:t>
            </a:r>
            <a:r>
              <a:rPr lang="en-US" dirty="0" err="1"/>
              <a:t>Musée</a:t>
            </a:r>
            <a:r>
              <a:rPr lang="en-US" dirty="0"/>
              <a:t> </a:t>
            </a:r>
            <a:r>
              <a:rPr lang="fr-FR" dirty="0"/>
              <a:t>de la </a:t>
            </a:r>
            <a:r>
              <a:rPr lang="fr-FR" dirty="0" smtClean="0"/>
              <a:t>littérature</a:t>
            </a:r>
            <a:r>
              <a:rPr lang="fr-FR" dirty="0"/>
              <a:t>. Ils sont très intéressants</a:t>
            </a:r>
            <a:r>
              <a:rPr lang="fr-FR" dirty="0" smtClean="0"/>
              <a:t>.</a:t>
            </a:r>
            <a:endParaRPr lang="ru-RU" dirty="0"/>
          </a:p>
        </p:txBody>
      </p:sp>
      <p:pic>
        <p:nvPicPr>
          <p:cNvPr id="9218" name="Picture 2" descr="C:\Users\lalentine\Desktop\Новая папка\aleksandrov-dostoprimechateljnosti_crui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4680520" cy="224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lalentine\Desktop\Новая папка\02082_20130427_2130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93096"/>
            <a:ext cx="2986721" cy="224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662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435280" cy="1572784"/>
          </a:xfrm>
        </p:spPr>
        <p:txBody>
          <a:bodyPr>
            <a:noAutofit/>
          </a:bodyPr>
          <a:lstStyle/>
          <a:p>
            <a:pPr lvl="0"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plus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orientale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dans la région de Vladimir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831704"/>
          </a:xfrm>
        </p:spPr>
        <p:txBody>
          <a:bodyPr/>
          <a:lstStyle/>
          <a:p>
            <a:pPr marL="0" lvl="0" indent="0">
              <a:buNone/>
            </a:pPr>
            <a:r>
              <a:rPr lang="fr-FR" sz="4800" dirty="0" smtClean="0"/>
              <a:t>A) Yuriev-Polsky</a:t>
            </a:r>
            <a:endParaRPr lang="ru-RU" sz="4800" dirty="0"/>
          </a:p>
          <a:p>
            <a:pPr marL="0" lvl="0" indent="0">
              <a:buNone/>
            </a:pPr>
            <a:r>
              <a:rPr lang="fr-FR" sz="4800" dirty="0" smtClean="0"/>
              <a:t>B) Lakinsk</a:t>
            </a:r>
            <a:endParaRPr lang="ru-RU" sz="4800" dirty="0"/>
          </a:p>
          <a:p>
            <a:pPr marL="0" lvl="0" indent="0">
              <a:buNone/>
            </a:pPr>
            <a:r>
              <a:rPr lang="fr-FR" sz="4800" dirty="0" smtClean="0"/>
              <a:t>C) Gorokhovets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661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48" y="40466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548" y="1567529"/>
            <a:ext cx="8229600" cy="2501632"/>
          </a:xfrm>
        </p:spPr>
        <p:txBody>
          <a:bodyPr/>
          <a:lstStyle/>
          <a:p>
            <a:pPr marL="0" indent="0" algn="just">
              <a:buNone/>
            </a:pPr>
            <a:r>
              <a:rPr lang="fr-FR" dirty="0"/>
              <a:t> La ville a é</a:t>
            </a:r>
            <a:r>
              <a:rPr lang="en-US" dirty="0" err="1"/>
              <a:t>té</a:t>
            </a:r>
            <a:r>
              <a:rPr lang="en-US" dirty="0"/>
              <a:t> </a:t>
            </a:r>
            <a:r>
              <a:rPr lang="fr-FR" dirty="0"/>
              <a:t>fondée par le grand prince Andréï Bogolioubski en 1168 comme le point de frontière à l’est des frontières de la principauté Vladimir-Souzdal. Gorokhovets est fier de ses trois monastères actifs. </a:t>
            </a:r>
            <a:r>
              <a:rPr lang="en-US" dirty="0" err="1"/>
              <a:t>Dans</a:t>
            </a:r>
            <a:r>
              <a:rPr lang="en-US" dirty="0"/>
              <a:t> la </a:t>
            </a:r>
            <a:r>
              <a:rPr lang="en-US" dirty="0" err="1"/>
              <a:t>ville</a:t>
            </a:r>
            <a:r>
              <a:rPr lang="en-US" dirty="0"/>
              <a:t> on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voir</a:t>
            </a:r>
            <a:r>
              <a:rPr lang="en-US" dirty="0"/>
              <a:t> </a:t>
            </a:r>
            <a:r>
              <a:rPr lang="en-US" dirty="0" err="1"/>
              <a:t>aussi</a:t>
            </a:r>
            <a:r>
              <a:rPr lang="en-US" dirty="0"/>
              <a:t> la </a:t>
            </a:r>
            <a:r>
              <a:rPr lang="en-US" dirty="0" err="1"/>
              <a:t>Cathédrale</a:t>
            </a:r>
            <a:r>
              <a:rPr lang="en-US" dirty="0"/>
              <a:t> de </a:t>
            </a:r>
            <a:r>
              <a:rPr lang="en-US" dirty="0" err="1"/>
              <a:t>l'Annonciation</a:t>
            </a:r>
            <a:r>
              <a:rPr lang="en-US" dirty="0"/>
              <a:t> </a:t>
            </a:r>
            <a:r>
              <a:rPr lang="en-US" dirty="0" err="1"/>
              <a:t>datée</a:t>
            </a:r>
            <a:r>
              <a:rPr lang="en-US" dirty="0"/>
              <a:t> 1170.</a:t>
            </a:r>
            <a:endParaRPr lang="ru-RU" dirty="0"/>
          </a:p>
          <a:p>
            <a:endParaRPr lang="ru-RU" dirty="0"/>
          </a:p>
        </p:txBody>
      </p:sp>
      <p:pic>
        <p:nvPicPr>
          <p:cNvPr id="10242" name="Picture 2" descr="C:\Users\lalentine\Desktop\Новая папка\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46" y="4069161"/>
            <a:ext cx="3493407" cy="262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lalentine\Desktop\Новая папка\025_0013697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348" y="4097436"/>
            <a:ext cx="3939932" cy="262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23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2664296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Comment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s’appelle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r</a:t>
            </a:r>
            <a:r>
              <a:rPr lang="fr-F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 circulaire touristique traversant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plusieurs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anciennes villes russes conservées des monuments exceptionnels historiques</a:t>
            </a:r>
            <a:r>
              <a:rPr lang="fr-F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56384"/>
          </a:xfrm>
        </p:spPr>
        <p:txBody>
          <a:bodyPr/>
          <a:lstStyle/>
          <a:p>
            <a:pPr lvl="0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grand Anneau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L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Anneau d’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L’Anneau 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Ancien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369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435280" cy="1788808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administratif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quartier au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région de Vladimir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Viazniki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Iouriev-Polski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)Lakinsk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943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5916"/>
            <a:ext cx="8229600" cy="214159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en-US" dirty="0"/>
              <a:t>La </a:t>
            </a:r>
            <a:r>
              <a:rPr lang="en-US" dirty="0" err="1"/>
              <a:t>ville</a:t>
            </a:r>
            <a:r>
              <a:rPr lang="en-US" dirty="0"/>
              <a:t> </a:t>
            </a:r>
            <a:r>
              <a:rPr lang="fr-FR" dirty="0"/>
              <a:t>a été fondée par le prince Iouri Dolgorouki en 1152. Elle n’est pas très grande, mais très belle. Le </a:t>
            </a:r>
            <a:r>
              <a:rPr lang="en-US" dirty="0" err="1"/>
              <a:t>Couvent</a:t>
            </a:r>
            <a:r>
              <a:rPr lang="en-US" dirty="0"/>
              <a:t> </a:t>
            </a:r>
            <a:r>
              <a:rPr lang="en-US" dirty="0" err="1"/>
              <a:t>d’Archange</a:t>
            </a:r>
            <a:r>
              <a:rPr lang="en-US" dirty="0"/>
              <a:t> Michael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construit</a:t>
            </a:r>
            <a:r>
              <a:rPr lang="en-US" dirty="0"/>
              <a:t> au XIII </a:t>
            </a:r>
            <a:r>
              <a:rPr lang="fr-FR" dirty="0"/>
              <a:t>siècle. Le Musée d’ histoire d’architecture et d’Art se trouve sur le territoire du </a:t>
            </a:r>
            <a:r>
              <a:rPr lang="en-US" dirty="0" err="1"/>
              <a:t>Couvent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1266" name="Picture 2" descr="C:\Users\lalentine\Desktop\Новая папка\geor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47508"/>
            <a:ext cx="4064000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lalentine\Desktop\Новая папка\2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822" y="3947508"/>
            <a:ext cx="4026024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004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ctivatica.org/uploads/images/.thumbs/x/thumb_uploads_images_BlogPost_1539_5e071d1d297148e5f7953307943f681a_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06940" cy="585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198" y="908720"/>
            <a:ext cx="822960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b="1" dirty="0" err="1" smtClean="0">
                <a:solidFill>
                  <a:schemeClr val="accent1">
                    <a:lumMod val="75000"/>
                  </a:schemeClr>
                </a:solidFill>
              </a:rPr>
              <a:t>Soyez</a:t>
            </a:r>
            <a:r>
              <a:rPr lang="en-US" sz="7200" b="1" dirty="0" smtClean="0">
                <a:solidFill>
                  <a:schemeClr val="accent1">
                    <a:lumMod val="75000"/>
                  </a:schemeClr>
                </a:solidFill>
              </a:rPr>
              <a:t> le </a:t>
            </a:r>
            <a:r>
              <a:rPr lang="en-US" sz="7200" b="1" dirty="0" err="1" smtClean="0">
                <a:solidFill>
                  <a:schemeClr val="accent1">
                    <a:lumMod val="75000"/>
                  </a:schemeClr>
                </a:solidFill>
              </a:rPr>
              <a:t>bienvenu</a:t>
            </a:r>
            <a:r>
              <a:rPr lang="en-US" sz="7200" b="1" dirty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06540" y="5517232"/>
            <a:ext cx="39239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Auteur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Lébédéva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Nadine,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élève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l’école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№8 de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Kovrov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Professeur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Polovinkina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O.A.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072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5698976" cy="49118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L'idée de créer une route est née en 1967. Huit grandes villes de cinq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régions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Moscou, Ivanovo, Vladimir, Kostroma et Yaroslavl) appariennent à l’ Anneau d’Or: Serguiev Possad, Péréslavl-Zalesski, Rostov, Iaroslavl, Kostroma, Ivanovo, Souzdal et Vladimir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lalentine\Desktop\Новая папка\RkUr02gGq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241" y="2996952"/>
            <a:ext cx="2882720" cy="376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lentine\Desktop\Новая папка\ZOLOTOE-KOLCO-300x3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5707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766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088232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était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capitale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Nord-Est de la Russie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XII-XV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siècles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3327648"/>
          </a:xfrm>
        </p:spPr>
        <p:txBody>
          <a:bodyPr/>
          <a:lstStyle/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V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azniki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Mourom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fr-FR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Vladimir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563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42" y="1556792"/>
            <a:ext cx="7519384" cy="35912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dirty="0" smtClean="0"/>
              <a:t> Vladimir </a:t>
            </a:r>
            <a:r>
              <a:rPr lang="fr-FR" dirty="0"/>
              <a:t>est la plus grande ville la région. </a:t>
            </a:r>
            <a:r>
              <a:rPr lang="en-US" dirty="0" err="1"/>
              <a:t>Selon</a:t>
            </a:r>
            <a:r>
              <a:rPr lang="en-US" dirty="0"/>
              <a:t> les </a:t>
            </a:r>
            <a:r>
              <a:rPr lang="en-US" dirty="0" err="1"/>
              <a:t>chroniques</a:t>
            </a:r>
            <a:r>
              <a:rPr lang="en-US" dirty="0"/>
              <a:t> </a:t>
            </a:r>
            <a:r>
              <a:rPr lang="fr-FR" dirty="0"/>
              <a:t> le grand-duc Vladimir le Soleil Rouge a fondé la ville en 990. </a:t>
            </a:r>
            <a:r>
              <a:rPr lang="fr-FR" dirty="0" smtClean="0"/>
              <a:t>À </a:t>
            </a:r>
            <a:r>
              <a:rPr lang="fr-FR" dirty="0"/>
              <a:t>Vladimir, il </a:t>
            </a:r>
            <a:r>
              <a:rPr lang="en-US" dirty="0" smtClean="0"/>
              <a:t>y a</a:t>
            </a:r>
            <a:r>
              <a:rPr lang="fr-FR" dirty="0" smtClean="0"/>
              <a:t> </a:t>
            </a:r>
            <a:r>
              <a:rPr lang="fr-FR" dirty="0"/>
              <a:t>beaucoup de cathédrales, de monastères étonnant </a:t>
            </a:r>
            <a:r>
              <a:rPr lang="fr-FR" dirty="0" smtClean="0"/>
              <a:t>de </a:t>
            </a:r>
            <a:r>
              <a:rPr lang="fr-FR" dirty="0"/>
              <a:t>sa beauté. Des bâtiments en pierre blanche du XII siècle sont les plus importants monuments architecturaux qui ont apporté la gloire à Vladimir: Cathédrale de l'Assomption, Cathédrale de Saint-Dimitri, </a:t>
            </a:r>
            <a:r>
              <a:rPr lang="fr-FR" dirty="0" smtClean="0"/>
              <a:t>Porte - </a:t>
            </a:r>
            <a:r>
              <a:rPr lang="fr-FR" dirty="0"/>
              <a:t>d'Or</a:t>
            </a:r>
            <a:r>
              <a:rPr lang="fr-FR" dirty="0" smtClean="0"/>
              <a:t>.</a:t>
            </a:r>
            <a:endParaRPr lang="ru-RU" dirty="0"/>
          </a:p>
        </p:txBody>
      </p:sp>
      <p:pic>
        <p:nvPicPr>
          <p:cNvPr id="3075" name="Picture 3" descr="C:\Users\lalentine\Desktop\Новая папка\IMG_4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911881"/>
            <a:ext cx="2509377" cy="188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alentine\Desktop\Новая папка\JiNjItZj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80013"/>
            <a:ext cx="2618656" cy="174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lalentine\Desktop\Новая папка\300px-Saint_Dmitry_Cathedral_in_Vladimi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879" y="-1"/>
            <a:ext cx="1544121" cy="206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914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435280" cy="1800200"/>
          </a:xfrm>
        </p:spPr>
        <p:txBody>
          <a:bodyPr>
            <a:normAutofit/>
          </a:bodyPr>
          <a:lstStyle/>
          <a:p>
            <a:pPr lvl="0"/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La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bourg étant à 10 km de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Vladimir s’appelle: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Kostériovo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Petouchki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Bogolioubovo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062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lalentine\Desktop\Новая папка\vladimir_640x480_0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51082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lentine\Desktop\Новая папка\1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72605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4461128"/>
          </a:xfrm>
        </p:spPr>
        <p:txBody>
          <a:bodyPr/>
          <a:lstStyle/>
          <a:p>
            <a:pPr marL="0" indent="0" algn="just">
              <a:buNone/>
            </a:pPr>
            <a:r>
              <a:rPr lang="fr-FR" sz="2800" dirty="0" smtClean="0"/>
              <a:t>Bogolioubovo </a:t>
            </a:r>
            <a:r>
              <a:rPr lang="fr-FR" sz="2800" dirty="0"/>
              <a:t>a été </a:t>
            </a:r>
            <a:r>
              <a:rPr lang="fr-FR" sz="2800" dirty="0" smtClean="0"/>
              <a:t>fondé </a:t>
            </a:r>
            <a:r>
              <a:rPr lang="fr-FR" sz="2800" dirty="0"/>
              <a:t>en 1158. La </a:t>
            </a:r>
            <a:r>
              <a:rPr lang="fr-FR" sz="2800" dirty="0" smtClean="0"/>
              <a:t>création de Bogolyubovo </a:t>
            </a:r>
            <a:r>
              <a:rPr lang="fr-FR" sz="2800" dirty="0"/>
              <a:t>est unie avec une légende </a:t>
            </a:r>
            <a:r>
              <a:rPr lang="fr-FR" sz="2800" dirty="0" smtClean="0"/>
              <a:t>du phénomène Mère-Dieu au </a:t>
            </a:r>
            <a:r>
              <a:rPr lang="fr-FR" sz="2800" dirty="0"/>
              <a:t>prince </a:t>
            </a:r>
            <a:r>
              <a:rPr lang="fr-FR" sz="2800" dirty="0" smtClean="0"/>
              <a:t>Andreï</a:t>
            </a:r>
            <a:r>
              <a:rPr lang="fr-FR" sz="2800" dirty="0"/>
              <a:t>. Le </a:t>
            </a:r>
            <a:r>
              <a:rPr lang="en-US" sz="2800" dirty="0" err="1"/>
              <a:t>couvent</a:t>
            </a:r>
            <a:r>
              <a:rPr lang="en-US" sz="2800" dirty="0"/>
              <a:t> </a:t>
            </a:r>
            <a:r>
              <a:rPr lang="en-US" sz="2800" dirty="0" smtClean="0"/>
              <a:t>de </a:t>
            </a:r>
            <a:r>
              <a:rPr lang="fr-FR" sz="2800" dirty="0" smtClean="0"/>
              <a:t>St</a:t>
            </a:r>
            <a:r>
              <a:rPr lang="fr-FR" sz="2800" dirty="0"/>
              <a:t>. </a:t>
            </a:r>
            <a:r>
              <a:rPr lang="fr-FR" sz="2800" dirty="0" smtClean="0"/>
              <a:t>Bogolioubski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fr-FR" sz="2800" dirty="0"/>
              <a:t>la curiosité</a:t>
            </a:r>
            <a:r>
              <a:rPr lang="en-US" sz="2800" dirty="0"/>
              <a:t> </a:t>
            </a:r>
            <a:r>
              <a:rPr lang="en-US" sz="2800" dirty="0" err="1"/>
              <a:t>principale</a:t>
            </a:r>
            <a:r>
              <a:rPr lang="en-US" sz="2800" dirty="0"/>
              <a:t> </a:t>
            </a:r>
            <a:r>
              <a:rPr lang="en-US" sz="2800" dirty="0" smtClean="0"/>
              <a:t>du </a:t>
            </a:r>
            <a:r>
              <a:rPr lang="en-US" sz="2800" dirty="0" err="1"/>
              <a:t>bourg</a:t>
            </a:r>
            <a:r>
              <a:rPr lang="en-US" sz="2800" dirty="0"/>
              <a:t>. Il </a:t>
            </a:r>
            <a:r>
              <a:rPr lang="en-US" sz="2800" dirty="0" err="1"/>
              <a:t>surprend</a:t>
            </a:r>
            <a:r>
              <a:rPr lang="en-US" sz="2800" dirty="0"/>
              <a:t> par </a:t>
            </a:r>
            <a:r>
              <a:rPr lang="en-US" sz="2800" dirty="0" err="1"/>
              <a:t>sa</a:t>
            </a:r>
            <a:r>
              <a:rPr lang="en-US" sz="2800" dirty="0"/>
              <a:t> </a:t>
            </a:r>
            <a:r>
              <a:rPr lang="en-US" sz="2800" dirty="0" err="1"/>
              <a:t>beauté</a:t>
            </a:r>
            <a:r>
              <a:rPr lang="en-US" sz="2800" dirty="0" smtClean="0"/>
              <a:t>. </a:t>
            </a:r>
          </a:p>
          <a:p>
            <a:pPr marL="0" indent="0" algn="just">
              <a:buNone/>
            </a:pPr>
            <a:r>
              <a:rPr lang="en-US" sz="2800" dirty="0" smtClean="0"/>
              <a:t>L</a:t>
            </a:r>
            <a:r>
              <a:rPr lang="en-US" sz="2800" dirty="0"/>
              <a:t>’ </a:t>
            </a:r>
            <a:r>
              <a:rPr lang="en-US" sz="2800" dirty="0" err="1" smtClean="0"/>
              <a:t>eglise</a:t>
            </a:r>
            <a:r>
              <a:rPr lang="en-US" sz="2800" dirty="0" smtClean="0"/>
              <a:t> </a:t>
            </a:r>
            <a:r>
              <a:rPr lang="en-US" sz="2800" dirty="0"/>
              <a:t>de </a:t>
            </a:r>
            <a:r>
              <a:rPr lang="en-US" sz="2800" dirty="0" err="1" smtClean="0"/>
              <a:t>l’Intercession</a:t>
            </a:r>
            <a:r>
              <a:rPr lang="en-US" sz="2800" dirty="0" smtClean="0"/>
              <a:t>-de-la-</a:t>
            </a:r>
            <a:r>
              <a:rPr lang="en-US" sz="2800" dirty="0" err="1" smtClean="0"/>
              <a:t>Vierge</a:t>
            </a:r>
            <a:r>
              <a:rPr lang="en-US" sz="2800" dirty="0" smtClean="0"/>
              <a:t> </a:t>
            </a:r>
            <a:r>
              <a:rPr lang="fr-FR" sz="2800" dirty="0"/>
              <a:t>a été construite en 1165</a:t>
            </a:r>
            <a:r>
              <a:rPr lang="en-US" sz="2800" dirty="0" smtClean="0"/>
              <a:t> </a:t>
            </a:r>
            <a:r>
              <a:rPr lang="fr-FR" sz="2800" dirty="0"/>
              <a:t>à bord de la rivière </a:t>
            </a:r>
            <a:r>
              <a:rPr lang="fr-FR" sz="2800" dirty="0" smtClean="0"/>
              <a:t>Nerl.</a:t>
            </a:r>
            <a:r>
              <a:rPr lang="en-US" sz="2800" b="1" dirty="0" smtClean="0"/>
              <a:t>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685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musée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unique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Kovrov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Souzdal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Mourom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244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Réponse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412776"/>
            <a:ext cx="8635650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Souzdal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trouve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à bord de la rivière Kamenka. Environ 200 monuments se situent ici. Beaucoup d'entre eux ont le statut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Patrimoine mondial de l'UNESCO. La ville a été mentionnée pour la première fois en 1024. La curiosité importante est le Musée d'architecture russe en bois où toutes les maisons sont construites sans un seul clou. La curiosité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principale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Souzdal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sans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aucun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doute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Kremlin de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Souzdal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C:\Users\lalentine\Desktop\Новая папка\kremlin_suzd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1117"/>
            <a:ext cx="3528392" cy="235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alentine\Desktop\Новая папка\dere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21117"/>
            <a:ext cx="3560876" cy="237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56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868</Words>
  <Application>Microsoft Office PowerPoint</Application>
  <PresentationFormat>Экран (4:3)</PresentationFormat>
  <Paragraphs>66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La région de Vladimir</vt:lpstr>
      <vt:lpstr>1. Comment s’appelle la route circulaire touristique traversant plusieurs anciennes villes russes conservées des monuments exceptionnels historiques:</vt:lpstr>
      <vt:lpstr>Réponse: B</vt:lpstr>
      <vt:lpstr>2. Quelle ville était la capitale du Nord-Est de la Russie en XII-XV siècles?</vt:lpstr>
      <vt:lpstr> Réponse: C</vt:lpstr>
      <vt:lpstr>3. La bourg étant à 10 km de Vladimir s’appelle:</vt:lpstr>
      <vt:lpstr>Réponse: C</vt:lpstr>
      <vt:lpstr>4. Quelle ville est la ville - musée unique russe?</vt:lpstr>
      <vt:lpstr>Réponse: B</vt:lpstr>
      <vt:lpstr>5. Comment s’appelle la ville natale d’Ilya, le preux des épopée russes?</vt:lpstr>
      <vt:lpstr>Réponse: B</vt:lpstr>
      <vt:lpstr>6. Quelle ville de la gloire militaire se trouve à bord de la rivière Kliazma?</vt:lpstr>
      <vt:lpstr>Réponse: А</vt:lpstr>
      <vt:lpstr>7. Quelle ville est le centre de la production du verre en Russie:</vt:lpstr>
      <vt:lpstr>Réponse: C</vt:lpstr>
      <vt:lpstr>8. Nommez la ville qui se trouve au centre de l’ Anneau d’Or:</vt:lpstr>
      <vt:lpstr>Réponse: A</vt:lpstr>
      <vt:lpstr>9. Quelle ville est la plus orientale dans la région de Vladimir:</vt:lpstr>
      <vt:lpstr>Réponse: C</vt:lpstr>
      <vt:lpstr>10. C’ est le centre administratif du quartier au nord de la région de Vladimir:</vt:lpstr>
      <vt:lpstr>Réponse: B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lalentine</dc:creator>
  <cp:lastModifiedBy>Ольга</cp:lastModifiedBy>
  <cp:revision>16</cp:revision>
  <dcterms:created xsi:type="dcterms:W3CDTF">2016-04-03T11:38:08Z</dcterms:created>
  <dcterms:modified xsi:type="dcterms:W3CDTF">2016-04-07T18:29:37Z</dcterms:modified>
</cp:coreProperties>
</file>